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71" d="100"/>
          <a:sy n="71" d="100"/>
        </p:scale>
        <p:origin x="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70029" cy="2387600"/>
          </a:xfrm>
        </p:spPr>
        <p:txBody>
          <a:bodyPr/>
          <a:lstStyle/>
          <a:p>
            <a:pPr algn="ctr"/>
            <a:r>
              <a:rPr lang="en-CA" sz="5400" dirty="0" smtClean="0"/>
              <a:t>IAOPA World Assembly </a:t>
            </a:r>
            <a:br>
              <a:rPr lang="en-CA" sz="5400" dirty="0" smtClean="0"/>
            </a:br>
            <a:r>
              <a:rPr lang="en-CA" sz="4000" dirty="0" smtClean="0"/>
              <a:t>Queenstown</a:t>
            </a:r>
            <a:r>
              <a:rPr lang="en-CA" dirty="0" smtClean="0"/>
              <a:t> NZ., March 2018</a:t>
            </a:r>
            <a:endParaRPr lang="en-CA" dirty="0"/>
          </a:p>
        </p:txBody>
      </p:sp>
      <p:sp>
        <p:nvSpPr>
          <p:cNvPr id="3" name="Subtitle 2"/>
          <p:cNvSpPr>
            <a:spLocks noGrp="1"/>
          </p:cNvSpPr>
          <p:nvPr>
            <p:ph type="subTitle" idx="1"/>
          </p:nvPr>
        </p:nvSpPr>
        <p:spPr>
          <a:xfrm>
            <a:off x="1974395" y="3667353"/>
            <a:ext cx="8791575" cy="1655762"/>
          </a:xfrm>
        </p:spPr>
        <p:txBody>
          <a:bodyPr>
            <a:normAutofit fontScale="70000" lnSpcReduction="20000"/>
          </a:bodyPr>
          <a:lstStyle/>
          <a:p>
            <a:pPr algn="ctr"/>
            <a:r>
              <a:rPr lang="en-CA" sz="4200" dirty="0" smtClean="0">
                <a:solidFill>
                  <a:schemeClr val="bg2"/>
                </a:solidFill>
              </a:rPr>
              <a:t>Remotely Piloted Aircraft in Manned Airspace</a:t>
            </a:r>
          </a:p>
          <a:p>
            <a:pPr algn="ctr"/>
            <a:r>
              <a:rPr lang="en-CA" sz="5700" dirty="0" smtClean="0">
                <a:solidFill>
                  <a:schemeClr val="bg2"/>
                </a:solidFill>
              </a:rPr>
              <a:t>RPA  and  UAV</a:t>
            </a:r>
            <a:endParaRPr lang="en-CA" sz="5700" dirty="0">
              <a:solidFill>
                <a:schemeClr val="bg2"/>
              </a:solidFill>
            </a:endParaRPr>
          </a:p>
        </p:txBody>
      </p:sp>
    </p:spTree>
    <p:extLst>
      <p:ext uri="{BB962C8B-B14F-4D97-AF65-F5344CB8AC3E}">
        <p14:creationId xmlns:p14="http://schemas.microsoft.com/office/powerpoint/2010/main" val="302625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5478" y="817581"/>
            <a:ext cx="4937760" cy="584775"/>
          </a:xfrm>
          <a:prstGeom prst="rect">
            <a:avLst/>
          </a:prstGeom>
          <a:noFill/>
        </p:spPr>
        <p:txBody>
          <a:bodyPr wrap="square" rtlCol="0">
            <a:spAutoFit/>
          </a:bodyPr>
          <a:lstStyle/>
          <a:p>
            <a:pPr algn="ctr"/>
            <a:r>
              <a:rPr lang="en-CA" sz="3200" dirty="0" smtClean="0">
                <a:solidFill>
                  <a:srgbClr val="FF0000"/>
                </a:solidFill>
              </a:rPr>
              <a:t>Definitions</a:t>
            </a:r>
            <a:endParaRPr lang="en-CA" sz="3200" dirty="0">
              <a:solidFill>
                <a:srgbClr val="FF0000"/>
              </a:solidFill>
            </a:endParaRPr>
          </a:p>
        </p:txBody>
      </p:sp>
      <p:sp>
        <p:nvSpPr>
          <p:cNvPr id="3" name="TextBox 2"/>
          <p:cNvSpPr txBox="1"/>
          <p:nvPr/>
        </p:nvSpPr>
        <p:spPr>
          <a:xfrm>
            <a:off x="790688" y="1528922"/>
            <a:ext cx="10327340" cy="3108543"/>
          </a:xfrm>
          <a:prstGeom prst="rect">
            <a:avLst/>
          </a:prstGeom>
          <a:noFill/>
        </p:spPr>
        <p:txBody>
          <a:bodyPr wrap="square" rtlCol="0">
            <a:spAutoFit/>
          </a:bodyPr>
          <a:lstStyle/>
          <a:p>
            <a:r>
              <a:rPr lang="en-CA" sz="3600" dirty="0" smtClean="0"/>
              <a:t>RPA</a:t>
            </a:r>
            <a:r>
              <a:rPr lang="en-CA" sz="3200" dirty="0" smtClean="0"/>
              <a:t> – Remotely Piloted Aircraft – Type Certified, with C of A,  for Commercial international IFR traffic in controlled airspace airport to airport.</a:t>
            </a:r>
          </a:p>
          <a:p>
            <a:endParaRPr lang="en-CA" sz="3200" dirty="0"/>
          </a:p>
          <a:p>
            <a:endParaRPr lang="en-CA" sz="3200" dirty="0" smtClean="0"/>
          </a:p>
          <a:p>
            <a:endParaRPr lang="en-CA" sz="3200" dirty="0"/>
          </a:p>
        </p:txBody>
      </p:sp>
      <p:sp>
        <p:nvSpPr>
          <p:cNvPr id="4" name="TextBox 3"/>
          <p:cNvSpPr txBox="1"/>
          <p:nvPr/>
        </p:nvSpPr>
        <p:spPr>
          <a:xfrm>
            <a:off x="333486" y="3052416"/>
            <a:ext cx="11295529" cy="2123658"/>
          </a:xfrm>
          <a:prstGeom prst="rect">
            <a:avLst/>
          </a:prstGeom>
          <a:noFill/>
        </p:spPr>
        <p:txBody>
          <a:bodyPr wrap="square" rtlCol="0">
            <a:spAutoFit/>
          </a:bodyPr>
          <a:lstStyle/>
          <a:p>
            <a:r>
              <a:rPr lang="en-CA" sz="3600" dirty="0" smtClean="0"/>
              <a:t>UAV</a:t>
            </a:r>
            <a:r>
              <a:rPr lang="en-CA" sz="3200" dirty="0" smtClean="0"/>
              <a:t> – Unmanned Aerial Vehicle – Small, uncertified, meant for domestic low level operations. Originally line of sight. Then beyond LOS. Now all heights and international. Suddenly the demand was to operate in the lower 500’ AGL. Now at all levels.</a:t>
            </a:r>
            <a:endParaRPr lang="en-CA" sz="3200" dirty="0"/>
          </a:p>
        </p:txBody>
      </p:sp>
    </p:spTree>
    <p:extLst>
      <p:ext uri="{BB962C8B-B14F-4D97-AF65-F5344CB8AC3E}">
        <p14:creationId xmlns:p14="http://schemas.microsoft.com/office/powerpoint/2010/main" val="123509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0"/>
            <a:ext cx="8791575" cy="1153886"/>
          </a:xfrm>
        </p:spPr>
        <p:txBody>
          <a:bodyPr/>
          <a:lstStyle/>
          <a:p>
            <a:pPr algn="ctr"/>
            <a:r>
              <a:rPr lang="en-CA" dirty="0" smtClean="0"/>
              <a:t>History</a:t>
            </a:r>
            <a:endParaRPr lang="en-CA" dirty="0"/>
          </a:p>
        </p:txBody>
      </p:sp>
      <p:sp>
        <p:nvSpPr>
          <p:cNvPr id="3" name="Subtitle 2"/>
          <p:cNvSpPr>
            <a:spLocks noGrp="1"/>
          </p:cNvSpPr>
          <p:nvPr>
            <p:ph type="subTitle" idx="1"/>
          </p:nvPr>
        </p:nvSpPr>
        <p:spPr/>
        <p:txBody>
          <a:bodyPr/>
          <a:lstStyle/>
          <a:p>
            <a:endParaRPr lang="en-CA" dirty="0"/>
          </a:p>
        </p:txBody>
      </p:sp>
      <p:sp>
        <p:nvSpPr>
          <p:cNvPr id="4" name="TextBox 3"/>
          <p:cNvSpPr txBox="1"/>
          <p:nvPr/>
        </p:nvSpPr>
        <p:spPr>
          <a:xfrm>
            <a:off x="315686" y="1777797"/>
            <a:ext cx="11647713" cy="4739759"/>
          </a:xfrm>
          <a:prstGeom prst="rect">
            <a:avLst/>
          </a:prstGeom>
          <a:noFill/>
        </p:spPr>
        <p:txBody>
          <a:bodyPr wrap="square" rtlCol="0">
            <a:spAutoFit/>
          </a:bodyPr>
          <a:lstStyle/>
          <a:p>
            <a:pPr algn="ctr"/>
            <a:r>
              <a:rPr lang="en-CA" sz="3200" dirty="0"/>
              <a:t>IAOPA has participated </a:t>
            </a:r>
            <a:r>
              <a:rPr lang="en-CA" sz="3200" dirty="0" smtClean="0"/>
              <a:t>11 </a:t>
            </a:r>
            <a:r>
              <a:rPr lang="en-CA" sz="3200" dirty="0"/>
              <a:t>+ years from the outset to help develop meaningful regulations. IAOPA always supported safe and responsible development</a:t>
            </a:r>
            <a:r>
              <a:rPr lang="en-CA" sz="3200" dirty="0" smtClean="0"/>
              <a:t>.</a:t>
            </a:r>
          </a:p>
          <a:p>
            <a:pPr algn="ctr"/>
            <a:endParaRPr lang="en-CA" sz="2800" dirty="0"/>
          </a:p>
          <a:p>
            <a:r>
              <a:rPr lang="en-CA" sz="3200" dirty="0" smtClean="0"/>
              <a:t>IAOPA’s stance toward UAVs has not changed from the outset.</a:t>
            </a:r>
          </a:p>
          <a:p>
            <a:endParaRPr lang="en-CA" sz="3200" dirty="0"/>
          </a:p>
          <a:p>
            <a:r>
              <a:rPr lang="en-CA" sz="3200" dirty="0"/>
              <a:t>It was accepted from the outset that the newcomers would have to INTEGRATE, </a:t>
            </a:r>
            <a:r>
              <a:rPr lang="en-CA" sz="3200" u="sng" dirty="0">
                <a:solidFill>
                  <a:srgbClr val="FF0000"/>
                </a:solidFill>
              </a:rPr>
              <a:t>not be </a:t>
            </a:r>
            <a:r>
              <a:rPr lang="en-CA" sz="3200" u="sng" dirty="0" smtClean="0"/>
              <a:t>ASSIMILATED</a:t>
            </a:r>
            <a:endParaRPr lang="en-CA" sz="3200" u="sng" dirty="0"/>
          </a:p>
          <a:p>
            <a:endParaRPr lang="en-CA" sz="3200" dirty="0"/>
          </a:p>
          <a:p>
            <a:endParaRPr lang="en-CA" dirty="0"/>
          </a:p>
        </p:txBody>
      </p:sp>
    </p:spTree>
    <p:extLst>
      <p:ext uri="{BB962C8B-B14F-4D97-AF65-F5344CB8AC3E}">
        <p14:creationId xmlns:p14="http://schemas.microsoft.com/office/powerpoint/2010/main" val="210470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5" y="527125"/>
            <a:ext cx="10607040" cy="707886"/>
          </a:xfrm>
          <a:prstGeom prst="rect">
            <a:avLst/>
          </a:prstGeom>
          <a:noFill/>
        </p:spPr>
        <p:txBody>
          <a:bodyPr wrap="square" rtlCol="0">
            <a:spAutoFit/>
          </a:bodyPr>
          <a:lstStyle/>
          <a:p>
            <a:pPr algn="ctr"/>
            <a:r>
              <a:rPr lang="en-CA" sz="4000" dirty="0" smtClean="0">
                <a:solidFill>
                  <a:srgbClr val="FF0000"/>
                </a:solidFill>
              </a:rPr>
              <a:t>IAOPA Cornerstones</a:t>
            </a:r>
            <a:r>
              <a:rPr lang="en-CA" sz="4000" dirty="0"/>
              <a:t> </a:t>
            </a:r>
            <a:r>
              <a:rPr lang="en-CA" sz="4000" dirty="0" smtClean="0"/>
              <a:t>- unchanged from the first day</a:t>
            </a:r>
            <a:endParaRPr lang="en-CA" sz="4000" dirty="0"/>
          </a:p>
        </p:txBody>
      </p:sp>
      <p:sp>
        <p:nvSpPr>
          <p:cNvPr id="4" name="TextBox 3"/>
          <p:cNvSpPr txBox="1"/>
          <p:nvPr/>
        </p:nvSpPr>
        <p:spPr>
          <a:xfrm>
            <a:off x="1172584" y="1258645"/>
            <a:ext cx="10456433" cy="4031873"/>
          </a:xfrm>
          <a:prstGeom prst="rect">
            <a:avLst/>
          </a:prstGeom>
          <a:noFill/>
        </p:spPr>
        <p:txBody>
          <a:bodyPr wrap="square" rtlCol="0">
            <a:spAutoFit/>
          </a:bodyPr>
          <a:lstStyle/>
          <a:p>
            <a:pPr marL="514350" indent="-514350">
              <a:buAutoNum type="arabicParenR"/>
            </a:pPr>
            <a:r>
              <a:rPr lang="en-CA" sz="3200" dirty="0" smtClean="0"/>
              <a:t>NO new equipage requirement for GA aircraft.</a:t>
            </a:r>
          </a:p>
          <a:p>
            <a:pPr marL="514350" indent="-514350">
              <a:buAutoNum type="arabicParenR"/>
            </a:pPr>
            <a:endParaRPr lang="en-CA" sz="3200" dirty="0" smtClean="0"/>
          </a:p>
          <a:p>
            <a:r>
              <a:rPr lang="en-CA" sz="2800" dirty="0" smtClean="0"/>
              <a:t>2) </a:t>
            </a:r>
            <a:r>
              <a:rPr lang="en-CA" sz="3200" dirty="0" smtClean="0"/>
              <a:t>Responsibility for DAA capability to be </a:t>
            </a:r>
            <a:r>
              <a:rPr lang="en-CA" sz="3200" u="sng" dirty="0" smtClean="0"/>
              <a:t>totally</a:t>
            </a:r>
            <a:r>
              <a:rPr lang="en-CA" sz="3200" dirty="0" smtClean="0"/>
              <a:t> that of the remotely piloted vehicle.</a:t>
            </a:r>
          </a:p>
          <a:p>
            <a:endParaRPr lang="en-CA" sz="3200" dirty="0" smtClean="0"/>
          </a:p>
          <a:p>
            <a:r>
              <a:rPr lang="en-CA" sz="2800" dirty="0" smtClean="0"/>
              <a:t>3) </a:t>
            </a:r>
            <a:r>
              <a:rPr lang="en-CA" sz="3200" dirty="0" smtClean="0"/>
              <a:t>NO new segregated airspace limiting GA operations.</a:t>
            </a:r>
          </a:p>
          <a:p>
            <a:endParaRPr lang="en-CA" sz="3200" dirty="0" smtClean="0"/>
          </a:p>
          <a:p>
            <a:r>
              <a:rPr lang="en-CA" sz="2800" dirty="0" smtClean="0"/>
              <a:t>4) </a:t>
            </a:r>
            <a:r>
              <a:rPr lang="en-CA" sz="3200" dirty="0" smtClean="0"/>
              <a:t>NO </a:t>
            </a:r>
            <a:r>
              <a:rPr lang="en-CA" sz="3200" dirty="0" err="1" smtClean="0"/>
              <a:t>NOTAM’d</a:t>
            </a:r>
            <a:r>
              <a:rPr lang="en-CA" sz="3200" dirty="0" smtClean="0"/>
              <a:t> airspace when drones operate.</a:t>
            </a:r>
            <a:endParaRPr lang="en-CA" sz="3200" dirty="0"/>
          </a:p>
        </p:txBody>
      </p:sp>
    </p:spTree>
    <p:extLst>
      <p:ext uri="{BB962C8B-B14F-4D97-AF65-F5344CB8AC3E}">
        <p14:creationId xmlns:p14="http://schemas.microsoft.com/office/powerpoint/2010/main" val="204455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462" y="537882"/>
            <a:ext cx="10155218" cy="707886"/>
          </a:xfrm>
          <a:prstGeom prst="rect">
            <a:avLst/>
          </a:prstGeom>
          <a:noFill/>
        </p:spPr>
        <p:txBody>
          <a:bodyPr wrap="square" rtlCol="0">
            <a:spAutoFit/>
          </a:bodyPr>
          <a:lstStyle/>
          <a:p>
            <a:pPr algn="ctr"/>
            <a:r>
              <a:rPr lang="en-CA" sz="4000" dirty="0" smtClean="0">
                <a:solidFill>
                  <a:srgbClr val="FF0000"/>
                </a:solidFill>
              </a:rPr>
              <a:t>Challenges</a:t>
            </a:r>
            <a:r>
              <a:rPr lang="en-CA" sz="4000" dirty="0" smtClean="0"/>
              <a:t> to this Assembly : </a:t>
            </a:r>
            <a:r>
              <a:rPr lang="en-CA" sz="4000" dirty="0" smtClean="0">
                <a:solidFill>
                  <a:srgbClr val="FF0000"/>
                </a:solidFill>
              </a:rPr>
              <a:t>decisions</a:t>
            </a:r>
            <a:r>
              <a:rPr lang="en-CA" sz="4000" dirty="0" smtClean="0"/>
              <a:t> to make</a:t>
            </a:r>
            <a:endParaRPr lang="en-CA" sz="4000" dirty="0"/>
          </a:p>
        </p:txBody>
      </p:sp>
      <p:sp>
        <p:nvSpPr>
          <p:cNvPr id="3" name="TextBox 2"/>
          <p:cNvSpPr txBox="1"/>
          <p:nvPr/>
        </p:nvSpPr>
        <p:spPr>
          <a:xfrm>
            <a:off x="634701" y="1753496"/>
            <a:ext cx="11171371" cy="4555093"/>
          </a:xfrm>
          <a:prstGeom prst="rect">
            <a:avLst/>
          </a:prstGeom>
          <a:noFill/>
        </p:spPr>
        <p:txBody>
          <a:bodyPr wrap="square" rtlCol="0">
            <a:spAutoFit/>
          </a:bodyPr>
          <a:lstStyle/>
          <a:p>
            <a:pPr marL="342900" indent="-342900">
              <a:buAutoNum type="arabicParenR"/>
            </a:pPr>
            <a:r>
              <a:rPr lang="en-CA" sz="3200" dirty="0" smtClean="0"/>
              <a:t> Is Freedom a Right or a Privilege?</a:t>
            </a:r>
          </a:p>
          <a:p>
            <a:pPr marL="342900" indent="-342900">
              <a:buAutoNum type="arabicParenR"/>
            </a:pPr>
            <a:endParaRPr lang="en-CA" sz="2800" dirty="0" smtClean="0"/>
          </a:p>
          <a:p>
            <a:pPr marL="342900" indent="-342900">
              <a:buAutoNum type="arabicParenR"/>
            </a:pPr>
            <a:r>
              <a:rPr lang="en-CA" sz="3200" dirty="0" smtClean="0"/>
              <a:t> Is access to the sky a Right or an acquired Privilege?</a:t>
            </a:r>
          </a:p>
          <a:p>
            <a:pPr marL="342900" indent="-342900">
              <a:buAutoNum type="arabicParenR"/>
            </a:pPr>
            <a:endParaRPr lang="en-CA" sz="2800" dirty="0" smtClean="0"/>
          </a:p>
          <a:p>
            <a:pPr marL="342900" indent="-342900">
              <a:buAutoNum type="arabicParenR"/>
            </a:pPr>
            <a:r>
              <a:rPr lang="en-CA" sz="3200" dirty="0" smtClean="0"/>
              <a:t> Should operators be able to buy exclusive use to an airspace?</a:t>
            </a:r>
          </a:p>
          <a:p>
            <a:pPr marL="342900" indent="-342900">
              <a:buAutoNum type="arabicParenR"/>
            </a:pPr>
            <a:endParaRPr lang="en-CA" sz="2800" dirty="0" smtClean="0"/>
          </a:p>
          <a:p>
            <a:pPr marL="342900" indent="-342900">
              <a:buAutoNum type="arabicParenR"/>
            </a:pPr>
            <a:r>
              <a:rPr lang="en-CA" sz="3200" dirty="0" smtClean="0"/>
              <a:t> Will GA have to pay for rulemaking, oversight, investigations?</a:t>
            </a:r>
          </a:p>
          <a:p>
            <a:pPr marL="342900" indent="-342900">
              <a:buAutoNum type="arabicParenR"/>
            </a:pPr>
            <a:endParaRPr lang="en-CA" sz="2800" dirty="0" smtClean="0"/>
          </a:p>
          <a:p>
            <a:pPr marL="342900" indent="-342900">
              <a:buAutoNum type="arabicParenR"/>
            </a:pPr>
            <a:r>
              <a:rPr lang="en-CA" sz="3200" dirty="0" smtClean="0"/>
              <a:t> Will UAV accidents be attributed to GA safety performance?</a:t>
            </a:r>
          </a:p>
          <a:p>
            <a:pPr marL="342900" indent="-342900">
              <a:buAutoNum type="arabicParenR"/>
            </a:pPr>
            <a:endParaRPr lang="en-CA" dirty="0"/>
          </a:p>
        </p:txBody>
      </p:sp>
    </p:spTree>
    <p:extLst>
      <p:ext uri="{BB962C8B-B14F-4D97-AF65-F5344CB8AC3E}">
        <p14:creationId xmlns:p14="http://schemas.microsoft.com/office/powerpoint/2010/main" val="174658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5172" y="623944"/>
            <a:ext cx="5671213" cy="646331"/>
          </a:xfrm>
          <a:prstGeom prst="rect">
            <a:avLst/>
          </a:prstGeom>
          <a:noFill/>
        </p:spPr>
        <p:txBody>
          <a:bodyPr wrap="square" rtlCol="0">
            <a:spAutoFit/>
          </a:bodyPr>
          <a:lstStyle/>
          <a:p>
            <a:pPr algn="ctr"/>
            <a:r>
              <a:rPr lang="en-CA" sz="3600" dirty="0" smtClean="0">
                <a:solidFill>
                  <a:srgbClr val="FF0000"/>
                </a:solidFill>
              </a:rPr>
              <a:t>Challenges/Decisions</a:t>
            </a:r>
            <a:endParaRPr lang="en-CA" sz="3600" dirty="0">
              <a:solidFill>
                <a:srgbClr val="FF0000"/>
              </a:solidFill>
            </a:endParaRPr>
          </a:p>
        </p:txBody>
      </p:sp>
      <p:sp>
        <p:nvSpPr>
          <p:cNvPr id="4" name="TextBox 3"/>
          <p:cNvSpPr txBox="1"/>
          <p:nvPr/>
        </p:nvSpPr>
        <p:spPr>
          <a:xfrm>
            <a:off x="87087" y="1570617"/>
            <a:ext cx="12732444" cy="4401205"/>
          </a:xfrm>
          <a:prstGeom prst="rect">
            <a:avLst/>
          </a:prstGeom>
          <a:noFill/>
        </p:spPr>
        <p:txBody>
          <a:bodyPr wrap="square" rtlCol="0">
            <a:spAutoFit/>
          </a:bodyPr>
          <a:lstStyle/>
          <a:p>
            <a:pPr marL="342900" indent="-342900">
              <a:buAutoNum type="arabicParenR" startAt="6"/>
            </a:pPr>
            <a:r>
              <a:rPr lang="en-CA" sz="2800" dirty="0" smtClean="0"/>
              <a:t> </a:t>
            </a:r>
            <a:r>
              <a:rPr lang="en-CA" sz="3200" dirty="0" smtClean="0"/>
              <a:t>How are accidents to be tracked? Who keeps statistics? Who Pays?</a:t>
            </a:r>
          </a:p>
          <a:p>
            <a:pPr marL="342900" indent="-342900">
              <a:buAutoNum type="arabicParenR" startAt="6"/>
            </a:pPr>
            <a:endParaRPr lang="en-CA" sz="2800" dirty="0" smtClean="0"/>
          </a:p>
          <a:p>
            <a:pPr marL="342900" indent="-342900">
              <a:buAutoNum type="arabicParenR" startAt="6"/>
            </a:pPr>
            <a:r>
              <a:rPr lang="en-CA" sz="3200" dirty="0" smtClean="0"/>
              <a:t>Can the ATC system tolerate separate management systems?</a:t>
            </a:r>
          </a:p>
          <a:p>
            <a:pPr marL="342900" indent="-342900">
              <a:buAutoNum type="arabicParenR" startAt="6"/>
            </a:pPr>
            <a:endParaRPr lang="en-CA" sz="3200" dirty="0" smtClean="0"/>
          </a:p>
          <a:p>
            <a:pPr marL="342900" indent="-342900">
              <a:buAutoNum type="arabicParenR" startAt="6"/>
            </a:pPr>
            <a:r>
              <a:rPr lang="en-CA" sz="3200" dirty="0" smtClean="0"/>
              <a:t>Who carries out enforcement? Federal? State? Municipal?</a:t>
            </a:r>
          </a:p>
          <a:p>
            <a:pPr marL="342900" indent="-342900">
              <a:buAutoNum type="arabicParenR" startAt="6"/>
            </a:pPr>
            <a:endParaRPr lang="en-CA" sz="2800" dirty="0" smtClean="0"/>
          </a:p>
          <a:p>
            <a:pPr marL="342900" indent="-342900">
              <a:buAutoNum type="arabicParenR" startAt="6"/>
            </a:pPr>
            <a:r>
              <a:rPr lang="en-CA" sz="3200" dirty="0" smtClean="0"/>
              <a:t>The drone industry touts technical ‘solutions’ throughout discussions. </a:t>
            </a:r>
          </a:p>
          <a:p>
            <a:r>
              <a:rPr lang="en-CA" sz="3200" dirty="0" smtClean="0"/>
              <a:t>   These are as yet unproven and likely not cyber-secure. </a:t>
            </a:r>
          </a:p>
          <a:p>
            <a:r>
              <a:rPr lang="en-CA" sz="3200" dirty="0" smtClean="0"/>
              <a:t>   Are these solutions acceptably safe yet in mixed traffic?</a:t>
            </a:r>
            <a:endParaRPr lang="en-CA" sz="3200" dirty="0"/>
          </a:p>
        </p:txBody>
      </p:sp>
    </p:spTree>
    <p:extLst>
      <p:ext uri="{BB962C8B-B14F-4D97-AF65-F5344CB8AC3E}">
        <p14:creationId xmlns:p14="http://schemas.microsoft.com/office/powerpoint/2010/main" val="423684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768" y="611778"/>
            <a:ext cx="5921274" cy="646331"/>
          </a:xfrm>
          <a:prstGeom prst="rect">
            <a:avLst/>
          </a:prstGeom>
          <a:noFill/>
        </p:spPr>
        <p:txBody>
          <a:bodyPr wrap="square" rtlCol="0">
            <a:spAutoFit/>
          </a:bodyPr>
          <a:lstStyle/>
          <a:p>
            <a:pPr algn="ctr"/>
            <a:r>
              <a:rPr lang="en-CA" sz="3600" dirty="0" smtClean="0">
                <a:solidFill>
                  <a:srgbClr val="FF0000"/>
                </a:solidFill>
              </a:rPr>
              <a:t>Our Take-Away Challenges</a:t>
            </a:r>
            <a:endParaRPr lang="en-CA" sz="3600" dirty="0">
              <a:solidFill>
                <a:srgbClr val="FF0000"/>
              </a:solidFill>
            </a:endParaRPr>
          </a:p>
        </p:txBody>
      </p:sp>
      <p:sp>
        <p:nvSpPr>
          <p:cNvPr id="3" name="TextBox 2"/>
          <p:cNvSpPr txBox="1"/>
          <p:nvPr/>
        </p:nvSpPr>
        <p:spPr>
          <a:xfrm>
            <a:off x="1" y="1871831"/>
            <a:ext cx="12392808" cy="4524315"/>
          </a:xfrm>
          <a:prstGeom prst="rect">
            <a:avLst/>
          </a:prstGeom>
          <a:noFill/>
        </p:spPr>
        <p:txBody>
          <a:bodyPr wrap="square" rtlCol="0">
            <a:spAutoFit/>
          </a:bodyPr>
          <a:lstStyle/>
          <a:p>
            <a:pPr marL="342900" indent="-342900">
              <a:buAutoNum type="alphaUcParenR"/>
            </a:pPr>
            <a:r>
              <a:rPr lang="en-CA" sz="3200" dirty="0" smtClean="0"/>
              <a:t> How will the coming of drones influence our membership numbers?</a:t>
            </a:r>
          </a:p>
          <a:p>
            <a:pPr marL="342900" indent="-342900">
              <a:buAutoNum type="alphaUcParenR"/>
            </a:pPr>
            <a:r>
              <a:rPr lang="en-CA" sz="3200" dirty="0"/>
              <a:t> </a:t>
            </a:r>
            <a:r>
              <a:rPr lang="en-CA" sz="3200" dirty="0" smtClean="0"/>
              <a:t>Do we embrace or reject their coming into shared airspace?</a:t>
            </a:r>
            <a:endParaRPr lang="en-CA" sz="2800" dirty="0" smtClean="0"/>
          </a:p>
          <a:p>
            <a:pPr marL="342900" indent="-342900">
              <a:buAutoNum type="alphaUcParenR"/>
            </a:pPr>
            <a:r>
              <a:rPr lang="en-CA" sz="3200" dirty="0" smtClean="0"/>
              <a:t> Is IAOPA’s stance regarding drones appropriate/useful?</a:t>
            </a:r>
            <a:endParaRPr lang="en-CA" sz="2000" dirty="0" smtClean="0"/>
          </a:p>
          <a:p>
            <a:pPr marL="342900" indent="-342900">
              <a:buAutoNum type="alphaUcParenR"/>
            </a:pPr>
            <a:r>
              <a:rPr lang="en-CA" sz="3200" dirty="0" smtClean="0"/>
              <a:t> How can we keep the economic argument from always superseding a   life-style argument?</a:t>
            </a:r>
            <a:endParaRPr lang="en-CA" sz="2800" dirty="0" smtClean="0"/>
          </a:p>
          <a:p>
            <a:pPr marL="342900" indent="-342900">
              <a:buAutoNum type="alphaUcParenR"/>
            </a:pPr>
            <a:r>
              <a:rPr lang="en-CA" sz="3200" dirty="0" smtClean="0"/>
              <a:t> How could your AOPA help regulators to make the right airspace use decisions? </a:t>
            </a:r>
            <a:r>
              <a:rPr lang="en-CA" sz="3200" dirty="0"/>
              <a:t> </a:t>
            </a:r>
            <a:r>
              <a:rPr lang="en-CA" sz="3200" dirty="0" smtClean="0"/>
              <a:t>We need data on our usage.</a:t>
            </a:r>
            <a:endParaRPr lang="en-CA" sz="2800" dirty="0" smtClean="0"/>
          </a:p>
          <a:p>
            <a:pPr marL="342900" indent="-342900">
              <a:buAutoNum type="alphaUcParenR"/>
            </a:pPr>
            <a:r>
              <a:rPr lang="en-CA" sz="3200" dirty="0" smtClean="0"/>
              <a:t> Decisions are data driven. What data can/should we be gathering on Drones</a:t>
            </a:r>
            <a:r>
              <a:rPr lang="en-CA" sz="3200" smtClean="0"/>
              <a:t>?  59</a:t>
            </a:r>
            <a:r>
              <a:rPr lang="en-CA" sz="3200" dirty="0" smtClean="0"/>
              <a:t>% of fatal accidents over </a:t>
            </a:r>
            <a:r>
              <a:rPr lang="en-CA" sz="3200" smtClean="0"/>
              <a:t>5700 kg do </a:t>
            </a:r>
            <a:r>
              <a:rPr lang="en-CA" sz="3200" dirty="0" smtClean="0"/>
              <a:t>not get a final report.</a:t>
            </a:r>
            <a:endParaRPr lang="en-CA" sz="3200" dirty="0"/>
          </a:p>
        </p:txBody>
      </p:sp>
    </p:spTree>
    <p:extLst>
      <p:ext uri="{BB962C8B-B14F-4D97-AF65-F5344CB8AC3E}">
        <p14:creationId xmlns:p14="http://schemas.microsoft.com/office/powerpoint/2010/main" val="69728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6" y="139849"/>
            <a:ext cx="11811896" cy="6831105"/>
          </a:xfrm>
          <a:prstGeom prst="rect">
            <a:avLst/>
          </a:prstGeom>
        </p:spPr>
      </p:pic>
    </p:spTree>
    <p:extLst>
      <p:ext uri="{BB962C8B-B14F-4D97-AF65-F5344CB8AC3E}">
        <p14:creationId xmlns:p14="http://schemas.microsoft.com/office/powerpoint/2010/main" val="1868008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150</TotalTime>
  <Words>430</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Tw Cen MT</vt:lpstr>
      <vt:lpstr>Circuit</vt:lpstr>
      <vt:lpstr>IAOPA World Assembly  Queenstown NZ., March 2018</vt:lpstr>
      <vt:lpstr>PowerPoint Presentation</vt:lpstr>
      <vt:lpstr>History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IAOPA World Assembly  Queenstown NZ., March 2018</dc:title>
  <dc:creator>Frank</dc:creator>
  <cp:lastModifiedBy>Frank</cp:lastModifiedBy>
  <cp:revision>21</cp:revision>
  <dcterms:created xsi:type="dcterms:W3CDTF">2018-02-17T17:08:36Z</dcterms:created>
  <dcterms:modified xsi:type="dcterms:W3CDTF">2018-03-11T20:10:07Z</dcterms:modified>
</cp:coreProperties>
</file>